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76" r:id="rId4"/>
    <p:sldId id="277" r:id="rId5"/>
    <p:sldId id="278" r:id="rId6"/>
    <p:sldId id="279" r:id="rId7"/>
    <p:sldId id="280" r:id="rId8"/>
    <p:sldId id="281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Untitled Section" id="{CEF9FBAB-BC60-44F2-972F-6DB5A1B14F64}">
          <p14:sldIdLst>
            <p14:sldId id="256"/>
            <p14:sldId id="260"/>
            <p14:sldId id="276"/>
            <p14:sldId id="277"/>
            <p14:sldId id="278"/>
            <p14:sldId id="279"/>
            <p14:sldId id="280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i2BwThNLoazrNO0ybWIELn2VOD0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22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536" autoAdjust="0"/>
  </p:normalViewPr>
  <p:slideViewPr>
    <p:cSldViewPr snapToGrid="0">
      <p:cViewPr varScale="1">
        <p:scale>
          <a:sx n="46" d="100"/>
          <a:sy n="46" d="100"/>
        </p:scale>
        <p:origin x="146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Mina" userId="569921a2-79a2-4752-ab7b-e38a301de847" providerId="ADAL" clId="{0FEA0868-6317-41E5-A8E1-766AF9FAB502}"/>
    <pc:docChg chg="custSel delSld modSld modSection">
      <pc:chgData name="Maria Mina" userId="569921a2-79a2-4752-ab7b-e38a301de847" providerId="ADAL" clId="{0FEA0868-6317-41E5-A8E1-766AF9FAB502}" dt="2022-12-20T06:35:02.027" v="23" actId="27636"/>
      <pc:docMkLst>
        <pc:docMk/>
      </pc:docMkLst>
      <pc:sldChg chg="delSp modSp mod">
        <pc:chgData name="Maria Mina" userId="569921a2-79a2-4752-ab7b-e38a301de847" providerId="ADAL" clId="{0FEA0868-6317-41E5-A8E1-766AF9FAB502}" dt="2022-12-20T06:34:52.575" v="21" actId="478"/>
        <pc:sldMkLst>
          <pc:docMk/>
          <pc:sldMk cId="0" sldId="256"/>
        </pc:sldMkLst>
        <pc:spChg chg="del mod">
          <ac:chgData name="Maria Mina" userId="569921a2-79a2-4752-ab7b-e38a301de847" providerId="ADAL" clId="{0FEA0868-6317-41E5-A8E1-766AF9FAB502}" dt="2022-12-20T06:34:52.575" v="21" actId="478"/>
          <ac:spMkLst>
            <pc:docMk/>
            <pc:sldMk cId="0" sldId="256"/>
            <ac:spMk id="105" creationId="{00000000-0000-0000-0000-000000000000}"/>
          </ac:spMkLst>
        </pc:spChg>
        <pc:picChg chg="del">
          <ac:chgData name="Maria Mina" userId="569921a2-79a2-4752-ab7b-e38a301de847" providerId="ADAL" clId="{0FEA0868-6317-41E5-A8E1-766AF9FAB502}" dt="2022-12-20T06:33:34.463" v="0" actId="478"/>
          <ac:picMkLst>
            <pc:docMk/>
            <pc:sldMk cId="0" sldId="256"/>
            <ac:picMk id="3" creationId="{6827BAC8-2326-2792-3034-35875FA03281}"/>
          </ac:picMkLst>
        </pc:picChg>
      </pc:sldChg>
      <pc:sldChg chg="delSp modSp mod modNotesTx">
        <pc:chgData name="Maria Mina" userId="569921a2-79a2-4752-ab7b-e38a301de847" providerId="ADAL" clId="{0FEA0868-6317-41E5-A8E1-766AF9FAB502}" dt="2022-12-20T06:35:02.027" v="23" actId="27636"/>
        <pc:sldMkLst>
          <pc:docMk/>
          <pc:sldMk cId="1229354867" sldId="260"/>
        </pc:sldMkLst>
        <pc:spChg chg="mod">
          <ac:chgData name="Maria Mina" userId="569921a2-79a2-4752-ab7b-e38a301de847" providerId="ADAL" clId="{0FEA0868-6317-41E5-A8E1-766AF9FAB502}" dt="2022-12-20T06:35:02.027" v="23" actId="27636"/>
          <ac:spMkLst>
            <pc:docMk/>
            <pc:sldMk cId="1229354867" sldId="260"/>
            <ac:spMk id="113" creationId="{00000000-0000-0000-0000-000000000000}"/>
          </ac:spMkLst>
        </pc:spChg>
        <pc:picChg chg="del">
          <ac:chgData name="Maria Mina" userId="569921a2-79a2-4752-ab7b-e38a301de847" providerId="ADAL" clId="{0FEA0868-6317-41E5-A8E1-766AF9FAB502}" dt="2022-12-20T06:33:46.107" v="3" actId="478"/>
          <ac:picMkLst>
            <pc:docMk/>
            <pc:sldMk cId="1229354867" sldId="260"/>
            <ac:picMk id="2" creationId="{2A01A302-6B75-CA22-0518-EDD95C65AF89}"/>
          </ac:picMkLst>
        </pc:picChg>
      </pc:sldChg>
      <pc:sldChg chg="del modNotesTx">
        <pc:chgData name="Maria Mina" userId="569921a2-79a2-4752-ab7b-e38a301de847" providerId="ADAL" clId="{0FEA0868-6317-41E5-A8E1-766AF9FAB502}" dt="2022-12-20T06:34:04.673" v="8" actId="47"/>
        <pc:sldMkLst>
          <pc:docMk/>
          <pc:sldMk cId="609906361" sldId="270"/>
        </pc:sldMkLst>
      </pc:sldChg>
      <pc:sldChg chg="del">
        <pc:chgData name="Maria Mina" userId="569921a2-79a2-4752-ab7b-e38a301de847" providerId="ADAL" clId="{0FEA0868-6317-41E5-A8E1-766AF9FAB502}" dt="2022-12-20T06:34:44.078" v="18" actId="47"/>
        <pc:sldMkLst>
          <pc:docMk/>
          <pc:sldMk cId="1135332306" sldId="273"/>
        </pc:sldMkLst>
      </pc:sldChg>
      <pc:sldChg chg="del">
        <pc:chgData name="Maria Mina" userId="569921a2-79a2-4752-ab7b-e38a301de847" providerId="ADAL" clId="{0FEA0868-6317-41E5-A8E1-766AF9FAB502}" dt="2022-12-20T06:34:46.994" v="20" actId="47"/>
        <pc:sldMkLst>
          <pc:docMk/>
          <pc:sldMk cId="4146843547" sldId="274"/>
        </pc:sldMkLst>
      </pc:sldChg>
      <pc:sldChg chg="delSp mod modNotesTx">
        <pc:chgData name="Maria Mina" userId="569921a2-79a2-4752-ab7b-e38a301de847" providerId="ADAL" clId="{0FEA0868-6317-41E5-A8E1-766AF9FAB502}" dt="2022-12-20T06:34:18.124" v="12" actId="478"/>
        <pc:sldMkLst>
          <pc:docMk/>
          <pc:sldMk cId="929690430" sldId="276"/>
        </pc:sldMkLst>
        <pc:picChg chg="del">
          <ac:chgData name="Maria Mina" userId="569921a2-79a2-4752-ab7b-e38a301de847" providerId="ADAL" clId="{0FEA0868-6317-41E5-A8E1-766AF9FAB502}" dt="2022-12-20T06:34:18.124" v="12" actId="478"/>
          <ac:picMkLst>
            <pc:docMk/>
            <pc:sldMk cId="929690430" sldId="276"/>
            <ac:picMk id="3" creationId="{C7EEB21A-2776-657C-FBF3-06E59ED46420}"/>
          </ac:picMkLst>
        </pc:picChg>
      </pc:sldChg>
      <pc:sldChg chg="delSp mod modNotesTx">
        <pc:chgData name="Maria Mina" userId="569921a2-79a2-4752-ab7b-e38a301de847" providerId="ADAL" clId="{0FEA0868-6317-41E5-A8E1-766AF9FAB502}" dt="2022-12-20T06:34:15.723" v="11" actId="478"/>
        <pc:sldMkLst>
          <pc:docMk/>
          <pc:sldMk cId="2770934417" sldId="277"/>
        </pc:sldMkLst>
        <pc:picChg chg="del">
          <ac:chgData name="Maria Mina" userId="569921a2-79a2-4752-ab7b-e38a301de847" providerId="ADAL" clId="{0FEA0868-6317-41E5-A8E1-766AF9FAB502}" dt="2022-12-20T06:34:15.723" v="11" actId="478"/>
          <ac:picMkLst>
            <pc:docMk/>
            <pc:sldMk cId="2770934417" sldId="277"/>
            <ac:picMk id="3" creationId="{C7EEB21A-2776-657C-FBF3-06E59ED46420}"/>
          </ac:picMkLst>
        </pc:picChg>
      </pc:sldChg>
      <pc:sldChg chg="delSp mod modNotesTx">
        <pc:chgData name="Maria Mina" userId="569921a2-79a2-4752-ab7b-e38a301de847" providerId="ADAL" clId="{0FEA0868-6317-41E5-A8E1-766AF9FAB502}" dt="2022-12-20T06:34:24.079" v="14" actId="20577"/>
        <pc:sldMkLst>
          <pc:docMk/>
          <pc:sldMk cId="3771857388" sldId="278"/>
        </pc:sldMkLst>
        <pc:picChg chg="del">
          <ac:chgData name="Maria Mina" userId="569921a2-79a2-4752-ab7b-e38a301de847" providerId="ADAL" clId="{0FEA0868-6317-41E5-A8E1-766AF9FAB502}" dt="2022-12-20T06:34:20.803" v="13" actId="478"/>
          <ac:picMkLst>
            <pc:docMk/>
            <pc:sldMk cId="3771857388" sldId="278"/>
            <ac:picMk id="3" creationId="{C7EEB21A-2776-657C-FBF3-06E59ED46420}"/>
          </ac:picMkLst>
        </pc:picChg>
      </pc:sldChg>
      <pc:sldChg chg="modNotesTx">
        <pc:chgData name="Maria Mina" userId="569921a2-79a2-4752-ab7b-e38a301de847" providerId="ADAL" clId="{0FEA0868-6317-41E5-A8E1-766AF9FAB502}" dt="2022-12-20T06:34:29.309" v="15" actId="20577"/>
        <pc:sldMkLst>
          <pc:docMk/>
          <pc:sldMk cId="3938096582" sldId="279"/>
        </pc:sldMkLst>
      </pc:sldChg>
      <pc:sldChg chg="modNotesTx">
        <pc:chgData name="Maria Mina" userId="569921a2-79a2-4752-ab7b-e38a301de847" providerId="ADAL" clId="{0FEA0868-6317-41E5-A8E1-766AF9FAB502}" dt="2022-12-20T06:34:34.455" v="16" actId="20577"/>
        <pc:sldMkLst>
          <pc:docMk/>
          <pc:sldMk cId="117383463" sldId="280"/>
        </pc:sldMkLst>
      </pc:sldChg>
      <pc:sldChg chg="delSp mod">
        <pc:chgData name="Maria Mina" userId="569921a2-79a2-4752-ab7b-e38a301de847" providerId="ADAL" clId="{0FEA0868-6317-41E5-A8E1-766AF9FAB502}" dt="2022-12-20T06:34:40.169" v="17" actId="478"/>
        <pc:sldMkLst>
          <pc:docMk/>
          <pc:sldMk cId="536682555" sldId="281"/>
        </pc:sldMkLst>
        <pc:picChg chg="del">
          <ac:chgData name="Maria Mina" userId="569921a2-79a2-4752-ab7b-e38a301de847" providerId="ADAL" clId="{0FEA0868-6317-41E5-A8E1-766AF9FAB502}" dt="2022-12-20T06:34:40.169" v="17" actId="478"/>
          <ac:picMkLst>
            <pc:docMk/>
            <pc:sldMk cId="536682555" sldId="281"/>
            <ac:picMk id="3" creationId="{C7EEB21A-2776-657C-FBF3-06E59ED46420}"/>
          </ac:picMkLst>
        </pc:picChg>
      </pc:sldChg>
      <pc:sldChg chg="del">
        <pc:chgData name="Maria Mina" userId="569921a2-79a2-4752-ab7b-e38a301de847" providerId="ADAL" clId="{0FEA0868-6317-41E5-A8E1-766AF9FAB502}" dt="2022-12-20T06:34:45.774" v="19" actId="47"/>
        <pc:sldMkLst>
          <pc:docMk/>
          <pc:sldMk cId="4120148060" sldId="2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Hello everyone, my name is Giorgos Antoniou, I am a Project Manager at the Center for Social Innovation here in Cyprus and for SUM project our organization was leading the deliverable of designing and developing an interactive Online learning environment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Google Shape;1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dirty="0"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4507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5738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4429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7042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0326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7243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2702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6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6" name="Google Shape;26;p6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6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 rot="5400000">
            <a:off x="7160640" y="1979039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body" idx="1"/>
          </p:nvPr>
        </p:nvSpPr>
        <p:spPr>
          <a:xfrm rot="5400000">
            <a:off x="1826639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9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8" name="Google Shape;48;p9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3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4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2" name="Google Shape;82;p14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5" y="0"/>
            <a:ext cx="12191985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pic>
      <p:sp>
        <p:nvSpPr>
          <p:cNvPr id="83" name="Google Shape;83;p14"/>
          <p:cNvSpPr txBox="1">
            <a:spLocks noGrp="1"/>
          </p:cNvSpPr>
          <p:nvPr>
            <p:ph type="body" idx="1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5"/>
          <p:cNvSpPr/>
          <p:nvPr/>
        </p:nvSpPr>
        <p:spPr>
          <a:xfrm>
            <a:off x="0" y="6334316"/>
            <a:ext cx="12192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" name="Google Shape;17;p5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jpeg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.jpeg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"/>
          <p:cNvSpPr txBox="1">
            <a:spLocks noGrp="1"/>
          </p:cNvSpPr>
          <p:nvPr>
            <p:ph type="ctrTitle"/>
          </p:nvPr>
        </p:nvSpPr>
        <p:spPr>
          <a:xfrm>
            <a:off x="1097280" y="3062176"/>
            <a:ext cx="10058400" cy="1262935"/>
          </a:xfrm>
        </p:spPr>
        <p:txBody>
          <a:bodyPr>
            <a:noAutofit/>
          </a:bodyPr>
          <a:lstStyle/>
          <a:p>
            <a:pPr lvl="0"/>
            <a:r>
              <a:rPr lang="en-US" sz="6600" dirty="0">
                <a:sym typeface="Arial"/>
              </a:rPr>
              <a:t>I02: Interactive Online Learning Environment </a:t>
            </a:r>
            <a:endParaRPr lang="en-US" sz="6600" dirty="0"/>
          </a:p>
        </p:txBody>
      </p:sp>
      <p:pic>
        <p:nvPicPr>
          <p:cNvPr id="106" name="Google Shape;106;p1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0145" y="-505588"/>
            <a:ext cx="2841544" cy="2839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7D89FAF-FDCD-437A-0E85-B1873021FA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073" y="5729874"/>
            <a:ext cx="2673927" cy="5484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>
            <a:spLocks noGrp="1"/>
          </p:cNvSpPr>
          <p:nvPr>
            <p:ph type="title"/>
          </p:nvPr>
        </p:nvSpPr>
        <p:spPr>
          <a:xfrm>
            <a:off x="297257" y="299995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</a:pPr>
            <a:r>
              <a:rPr lang="en-US" sz="3200" b="0" i="0" u="none" strike="noStrike" dirty="0">
                <a:latin typeface="Arial"/>
                <a:ea typeface="Arial"/>
                <a:cs typeface="Arial"/>
                <a:sym typeface="Arial"/>
              </a:rPr>
              <a:t>IO2 - Methodology</a:t>
            </a:r>
            <a:endParaRPr sz="3200" dirty="0"/>
          </a:p>
        </p:txBody>
      </p:sp>
      <p:sp>
        <p:nvSpPr>
          <p:cNvPr id="113" name="Google Shape;113;p2"/>
          <p:cNvSpPr txBox="1">
            <a:spLocks noGrp="1"/>
          </p:cNvSpPr>
          <p:nvPr>
            <p:ph type="body" idx="1"/>
          </p:nvPr>
        </p:nvSpPr>
        <p:spPr>
          <a:xfrm>
            <a:off x="1173480" y="1845734"/>
            <a:ext cx="10058400" cy="4405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40000" lnSpcReduction="20000"/>
          </a:bodyPr>
          <a:lstStyle/>
          <a:p>
            <a:pPr indent="-4572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6200" b="1" dirty="0">
                <a:latin typeface="Arial"/>
                <a:ea typeface="Arial"/>
                <a:cs typeface="Arial"/>
                <a:sym typeface="Arial"/>
              </a:rPr>
              <a:t>Objective</a:t>
            </a:r>
            <a:r>
              <a:rPr lang="en-US" sz="6200" dirty="0">
                <a:latin typeface="Arial"/>
                <a:ea typeface="Arial"/>
                <a:cs typeface="Arial"/>
                <a:sym typeface="Arial"/>
              </a:rPr>
              <a:t>: delivery of all online learning components and interactive tools of the project.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SzPct val="100000"/>
              <a:buNone/>
            </a:pPr>
            <a:endParaRPr lang="en-US" sz="6200" u="sng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SzPct val="100000"/>
              <a:buNone/>
            </a:pPr>
            <a:r>
              <a:rPr lang="en-US" sz="6200" u="sng" dirty="0">
                <a:latin typeface="Arial"/>
                <a:ea typeface="Arial"/>
                <a:cs typeface="Arial"/>
                <a:sym typeface="Arial"/>
              </a:rPr>
              <a:t>3 components of IO2: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SzPct val="100000"/>
              <a:buAutoNum type="alphaLcPeriod"/>
            </a:pPr>
            <a:r>
              <a:rPr lang="en-US" sz="6200" dirty="0">
                <a:latin typeface="Arial"/>
                <a:ea typeface="Arial"/>
                <a:cs typeface="Arial"/>
                <a:sym typeface="Arial"/>
              </a:rPr>
              <a:t>Interactive Online Learning Platform 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SzPct val="100000"/>
              <a:buAutoNum type="alphaLcPeriod"/>
            </a:pPr>
            <a:r>
              <a:rPr lang="en-US" sz="6200" dirty="0">
                <a:latin typeface="Arial"/>
                <a:ea typeface="Arial"/>
                <a:cs typeface="Arial"/>
                <a:sym typeface="Arial"/>
              </a:rPr>
              <a:t>Development and integration of learning tools, communication tools and multimedia content 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SzPct val="100000"/>
              <a:buAutoNum type="alphaLcPeriod"/>
            </a:pPr>
            <a:r>
              <a:rPr lang="en-US" sz="6200" dirty="0">
                <a:latin typeface="Arial"/>
                <a:ea typeface="Arial"/>
                <a:cs typeface="Arial"/>
                <a:sym typeface="Arial"/>
              </a:rPr>
              <a:t>Mobile Application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SzPct val="100000"/>
              <a:buAutoNum type="alphaLcPeriod"/>
            </a:pPr>
            <a:endParaRPr lang="en-US" sz="6200" dirty="0">
              <a:latin typeface="Arial"/>
              <a:ea typeface="Arial"/>
              <a:cs typeface="Arial"/>
              <a:sym typeface="Arial"/>
            </a:endParaRPr>
          </a:p>
          <a:p>
            <a:pPr indent="-457200">
              <a:lnSpc>
                <a:spcPct val="150000"/>
              </a:lnSpc>
              <a:spcBef>
                <a:spcPts val="0"/>
              </a:spcBef>
              <a:buSzPct val="100000"/>
            </a:pPr>
            <a:endParaRPr lang="en-US" sz="2800" dirty="0">
              <a:latin typeface="Arial"/>
              <a:ea typeface="Arial"/>
              <a:cs typeface="Arial"/>
              <a:sym typeface="Arial"/>
            </a:endParaRPr>
          </a:p>
          <a:p>
            <a:pPr indent="-457200">
              <a:lnSpc>
                <a:spcPct val="150000"/>
              </a:lnSpc>
              <a:spcBef>
                <a:spcPts val="0"/>
              </a:spcBef>
              <a:buSzPct val="100000"/>
            </a:pPr>
            <a:endParaRPr lang="en-US" sz="2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US" sz="28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2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52294" y="-676142"/>
            <a:ext cx="3376246" cy="337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0A8D6B8-FB45-1DB8-6F15-A3C139DAF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073" y="5703256"/>
            <a:ext cx="2673927" cy="54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54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</a:pPr>
            <a:r>
              <a:rPr lang="en-US" sz="3200" b="0" i="0" u="none" strike="noStrike" dirty="0">
                <a:latin typeface="Arial"/>
                <a:ea typeface="Arial"/>
                <a:cs typeface="Arial"/>
                <a:sym typeface="Arial"/>
              </a:rPr>
              <a:t>IO2 –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Learning Platform</a:t>
            </a:r>
            <a:br>
              <a:rPr lang="en-US" sz="32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Overview</a:t>
            </a:r>
            <a:r>
              <a:rPr lang="en-US" sz="3200" b="0" i="0" u="none" strike="noStrike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3200" dirty="0"/>
          </a:p>
        </p:txBody>
      </p:sp>
      <p:sp>
        <p:nvSpPr>
          <p:cNvPr id="113" name="Google Shape;113;p2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SzPct val="100000"/>
              <a:buNone/>
            </a:pPr>
            <a:endParaRPr lang="en-US" sz="2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2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7534" y="-676142"/>
            <a:ext cx="3376246" cy="337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CD5E66D-D06A-2B6E-5475-CD4599F880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073" y="5703256"/>
            <a:ext cx="2673927" cy="548424"/>
          </a:xfrm>
          <a:prstGeom prst="rect">
            <a:avLst/>
          </a:prstGeom>
        </p:spPr>
      </p:pic>
      <p:sp>
        <p:nvSpPr>
          <p:cNvPr id="5" name="Google Shape;113;p2">
            <a:extLst>
              <a:ext uri="{FF2B5EF4-FFF2-40B4-BE49-F238E27FC236}">
                <a16:creationId xmlns:a16="http://schemas.microsoft.com/office/drawing/2014/main" id="{6C07A2B6-39C3-B4B9-26E8-F0DEEB227537}"/>
              </a:ext>
            </a:extLst>
          </p:cNvPr>
          <p:cNvSpPr txBox="1">
            <a:spLocks/>
          </p:cNvSpPr>
          <p:nvPr/>
        </p:nvSpPr>
        <p:spPr>
          <a:xfrm>
            <a:off x="1173480" y="1845734"/>
            <a:ext cx="10058400" cy="4405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457200">
              <a:lnSpc>
                <a:spcPct val="150000"/>
              </a:lnSpc>
              <a:spcBef>
                <a:spcPts val="0"/>
              </a:spcBef>
              <a:buSzPct val="100000"/>
            </a:pPr>
            <a:endParaRPr lang="en-US" sz="2800" dirty="0">
              <a:latin typeface="Arial"/>
              <a:ea typeface="Arial"/>
              <a:cs typeface="Arial"/>
              <a:sym typeface="Arial"/>
            </a:endParaRPr>
          </a:p>
          <a:p>
            <a:pPr indent="-457200">
              <a:lnSpc>
                <a:spcPct val="150000"/>
              </a:lnSpc>
              <a:spcBef>
                <a:spcPts val="0"/>
              </a:spcBef>
              <a:buSzPct val="100000"/>
            </a:pPr>
            <a:endParaRPr lang="en-US" sz="28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SzPct val="100000"/>
              <a:buFont typeface="Calibri"/>
              <a:buNone/>
            </a:pPr>
            <a:endParaRPr lang="en-US" sz="2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EFEA8B03-72BF-CA75-F130-28164E0FC072}"/>
              </a:ext>
            </a:extLst>
          </p:cNvPr>
          <p:cNvSpPr/>
          <p:nvPr/>
        </p:nvSpPr>
        <p:spPr>
          <a:xfrm>
            <a:off x="8874177" y="2413417"/>
            <a:ext cx="3145904" cy="229349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3C226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Interactive Learning platform includes</a:t>
            </a:r>
          </a:p>
          <a:p>
            <a:r>
              <a:rPr lang="en-US" sz="1800" dirty="0">
                <a:solidFill>
                  <a:srgbClr val="3C226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1800" dirty="0">
                <a:solidFill>
                  <a:srgbClr val="3C226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IO1 modules</a:t>
            </a:r>
          </a:p>
          <a:p>
            <a:pPr marL="285750" indent="-285750">
              <a:buFontTx/>
              <a:buChar char="-"/>
            </a:pPr>
            <a:r>
              <a:rPr lang="en-US" sz="1800" dirty="0">
                <a:solidFill>
                  <a:srgbClr val="3C226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Policy &amp; Adaptation Guide</a:t>
            </a:r>
            <a:endParaRPr lang="en-CY" sz="1800" dirty="0">
              <a:solidFill>
                <a:srgbClr val="3C2265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E0AC65-0C03-4EA3-C7D4-E71B0E5696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486" y="1888250"/>
            <a:ext cx="7445385" cy="432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90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</a:pPr>
            <a:r>
              <a:rPr lang="en-US" sz="3200" b="0" i="0" u="none" strike="noStrike" dirty="0">
                <a:latin typeface="Arial"/>
                <a:ea typeface="Arial"/>
                <a:cs typeface="Arial"/>
                <a:sym typeface="Arial"/>
              </a:rPr>
              <a:t>IO2 – Module 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Overview</a:t>
            </a:r>
            <a:r>
              <a:rPr lang="en-US" sz="3200" b="0" i="0" u="none" strike="noStrike" dirty="0">
                <a:latin typeface="Arial"/>
                <a:ea typeface="Arial"/>
                <a:cs typeface="Arial"/>
                <a:sym typeface="Arial"/>
              </a:rPr>
              <a:t>  </a:t>
            </a:r>
            <a:endParaRPr sz="3200" dirty="0"/>
          </a:p>
        </p:txBody>
      </p:sp>
      <p:sp>
        <p:nvSpPr>
          <p:cNvPr id="113" name="Google Shape;113;p2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SzPct val="100000"/>
              <a:buNone/>
            </a:pPr>
            <a:endParaRPr lang="en-US" sz="2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2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7534" y="-676142"/>
            <a:ext cx="3376246" cy="337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CD5E66D-D06A-2B6E-5475-CD4599F880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073" y="5703256"/>
            <a:ext cx="2673927" cy="548424"/>
          </a:xfrm>
          <a:prstGeom prst="rect">
            <a:avLst/>
          </a:prstGeom>
        </p:spPr>
      </p:pic>
      <p:sp>
        <p:nvSpPr>
          <p:cNvPr id="5" name="Google Shape;113;p2">
            <a:extLst>
              <a:ext uri="{FF2B5EF4-FFF2-40B4-BE49-F238E27FC236}">
                <a16:creationId xmlns:a16="http://schemas.microsoft.com/office/drawing/2014/main" id="{6C07A2B6-39C3-B4B9-26E8-F0DEEB227537}"/>
              </a:ext>
            </a:extLst>
          </p:cNvPr>
          <p:cNvSpPr txBox="1">
            <a:spLocks/>
          </p:cNvSpPr>
          <p:nvPr/>
        </p:nvSpPr>
        <p:spPr>
          <a:xfrm>
            <a:off x="1615440" y="1766286"/>
            <a:ext cx="10058400" cy="4405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457200">
              <a:lnSpc>
                <a:spcPct val="150000"/>
              </a:lnSpc>
              <a:spcBef>
                <a:spcPts val="0"/>
              </a:spcBef>
              <a:buSzPct val="100000"/>
            </a:pPr>
            <a:endParaRPr lang="en-US" sz="2800" dirty="0">
              <a:latin typeface="Arial"/>
              <a:ea typeface="Arial"/>
              <a:cs typeface="Arial"/>
              <a:sym typeface="Arial"/>
            </a:endParaRPr>
          </a:p>
          <a:p>
            <a:pPr indent="-457200">
              <a:lnSpc>
                <a:spcPct val="150000"/>
              </a:lnSpc>
              <a:spcBef>
                <a:spcPts val="0"/>
              </a:spcBef>
              <a:buSzPct val="100000"/>
            </a:pPr>
            <a:endParaRPr lang="en-US" sz="28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SzPct val="100000"/>
              <a:buFont typeface="Calibri"/>
              <a:buNone/>
            </a:pPr>
            <a:endParaRPr lang="en-US" sz="2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tangle: Folded Corner 7">
            <a:extLst>
              <a:ext uri="{FF2B5EF4-FFF2-40B4-BE49-F238E27FC236}">
                <a16:creationId xmlns:a16="http://schemas.microsoft.com/office/drawing/2014/main" id="{0C80501F-2D7B-12BF-A499-45AE097A314A}"/>
              </a:ext>
            </a:extLst>
          </p:cNvPr>
          <p:cNvSpPr/>
          <p:nvPr/>
        </p:nvSpPr>
        <p:spPr>
          <a:xfrm>
            <a:off x="8838700" y="2510680"/>
            <a:ext cx="2835140" cy="197136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>
              <a:solidFill>
                <a:srgbClr val="3C2265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sz="1700" dirty="0">
              <a:solidFill>
                <a:srgbClr val="3C2265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1700" dirty="0">
                <a:solidFill>
                  <a:srgbClr val="3C226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Each Module contains of </a:t>
            </a:r>
          </a:p>
          <a:p>
            <a:pPr algn="ctr"/>
            <a:r>
              <a:rPr lang="en-US" sz="1700" dirty="0">
                <a:solidFill>
                  <a:srgbClr val="3C226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Units and Topics </a:t>
            </a:r>
          </a:p>
          <a:p>
            <a:pPr algn="ctr"/>
            <a:endParaRPr lang="en-US" sz="1700" dirty="0">
              <a:solidFill>
                <a:srgbClr val="3C2265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1700" dirty="0">
                <a:solidFill>
                  <a:srgbClr val="3C226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Modules -&gt; Units -&gt; Topics -&gt; Module Assessment </a:t>
            </a:r>
            <a:endParaRPr lang="en-CY" sz="1700" dirty="0">
              <a:solidFill>
                <a:srgbClr val="3C2265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2603EE-ED32-6D91-1131-73A474D257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475" y="1845734"/>
            <a:ext cx="3382992" cy="40233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A0AFB7-922C-93E7-36C0-999905834E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8492" y="1879185"/>
            <a:ext cx="4098183" cy="418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34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</a:pPr>
            <a:r>
              <a:rPr lang="en-US" sz="3200" b="0" i="0" u="none" strike="noStrike" dirty="0">
                <a:latin typeface="Arial"/>
                <a:ea typeface="Arial"/>
                <a:cs typeface="Arial"/>
                <a:sym typeface="Arial"/>
              </a:rPr>
              <a:t>IO2 – Interactive Tools</a:t>
            </a:r>
            <a:endParaRPr sz="3200" dirty="0"/>
          </a:p>
        </p:txBody>
      </p:sp>
      <p:sp>
        <p:nvSpPr>
          <p:cNvPr id="113" name="Google Shape;113;p2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SzPct val="100000"/>
              <a:buNone/>
            </a:pPr>
            <a:endParaRPr lang="en-US" sz="2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2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7534" y="-676142"/>
            <a:ext cx="3376246" cy="337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CD5E66D-D06A-2B6E-5475-CD4599F880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073" y="5703256"/>
            <a:ext cx="2673927" cy="548424"/>
          </a:xfrm>
          <a:prstGeom prst="rect">
            <a:avLst/>
          </a:prstGeom>
        </p:spPr>
      </p:pic>
      <p:sp>
        <p:nvSpPr>
          <p:cNvPr id="5" name="Google Shape;113;p2">
            <a:extLst>
              <a:ext uri="{FF2B5EF4-FFF2-40B4-BE49-F238E27FC236}">
                <a16:creationId xmlns:a16="http://schemas.microsoft.com/office/drawing/2014/main" id="{6C07A2B6-39C3-B4B9-26E8-F0DEEB227537}"/>
              </a:ext>
            </a:extLst>
          </p:cNvPr>
          <p:cNvSpPr txBox="1">
            <a:spLocks/>
          </p:cNvSpPr>
          <p:nvPr/>
        </p:nvSpPr>
        <p:spPr>
          <a:xfrm>
            <a:off x="1614622" y="1571522"/>
            <a:ext cx="10058400" cy="4405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457200">
              <a:lnSpc>
                <a:spcPct val="150000"/>
              </a:lnSpc>
              <a:spcBef>
                <a:spcPts val="0"/>
              </a:spcBef>
              <a:buSzPct val="100000"/>
            </a:pPr>
            <a:endParaRPr lang="en-US" sz="2800" dirty="0">
              <a:latin typeface="Arial"/>
              <a:ea typeface="Arial"/>
              <a:cs typeface="Arial"/>
              <a:sym typeface="Arial"/>
            </a:endParaRPr>
          </a:p>
          <a:p>
            <a:pPr indent="-457200">
              <a:lnSpc>
                <a:spcPct val="150000"/>
              </a:lnSpc>
              <a:spcBef>
                <a:spcPts val="0"/>
              </a:spcBef>
              <a:buSzPct val="100000"/>
            </a:pPr>
            <a:endParaRPr lang="en-US" sz="28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SzPct val="100000"/>
              <a:buFont typeface="Calibri"/>
              <a:buNone/>
            </a:pPr>
            <a:endParaRPr lang="en-US" sz="28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8245F8-AE67-DCCA-F6BA-91932EB50E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100" y="1816808"/>
            <a:ext cx="4397260" cy="22628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59822D-814C-3B37-DA23-5303351F434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3443"/>
          <a:stretch/>
        </p:blipFill>
        <p:spPr>
          <a:xfrm>
            <a:off x="927045" y="4416143"/>
            <a:ext cx="5387807" cy="10397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29A3F7-213B-4DF9-E416-FC522C0980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6456" y="4416143"/>
            <a:ext cx="5243014" cy="12726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56F15C-C2EA-F18A-7131-AD3DE0F7D9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9300" y="1865819"/>
            <a:ext cx="4397260" cy="2490391"/>
          </a:xfrm>
          <a:prstGeom prst="rect">
            <a:avLst/>
          </a:prstGeom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359140"/>
                      <a:gd name="connsiteY0" fmla="*/ 0 h 2468802"/>
                      <a:gd name="connsiteX1" fmla="*/ 4359140 w 4359140"/>
                      <a:gd name="connsiteY1" fmla="*/ 0 h 2468802"/>
                      <a:gd name="connsiteX2" fmla="*/ 4359140 w 4359140"/>
                      <a:gd name="connsiteY2" fmla="*/ 2468802 h 2468802"/>
                      <a:gd name="connsiteX3" fmla="*/ 0 w 4359140"/>
                      <a:gd name="connsiteY3" fmla="*/ 2468802 h 2468802"/>
                      <a:gd name="connsiteX4" fmla="*/ 0 w 4359140"/>
                      <a:gd name="connsiteY4" fmla="*/ 0 h 24688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59140" h="2468802" fill="none" extrusionOk="0">
                        <a:moveTo>
                          <a:pt x="0" y="0"/>
                        </a:moveTo>
                        <a:cubicBezTo>
                          <a:pt x="2037924" y="-49533"/>
                          <a:pt x="3558672" y="-14809"/>
                          <a:pt x="4359140" y="0"/>
                        </a:cubicBezTo>
                        <a:cubicBezTo>
                          <a:pt x="4446779" y="1172336"/>
                          <a:pt x="4286461" y="1780981"/>
                          <a:pt x="4359140" y="2468802"/>
                        </a:cubicBezTo>
                        <a:cubicBezTo>
                          <a:pt x="2990282" y="2420571"/>
                          <a:pt x="2069135" y="2553257"/>
                          <a:pt x="0" y="2468802"/>
                        </a:cubicBezTo>
                        <a:cubicBezTo>
                          <a:pt x="-38581" y="1509368"/>
                          <a:pt x="63341" y="896429"/>
                          <a:pt x="0" y="0"/>
                        </a:cubicBezTo>
                        <a:close/>
                      </a:path>
                      <a:path w="4359140" h="2468802" stroke="0" extrusionOk="0">
                        <a:moveTo>
                          <a:pt x="0" y="0"/>
                        </a:moveTo>
                        <a:cubicBezTo>
                          <a:pt x="1775227" y="118645"/>
                          <a:pt x="2427621" y="116012"/>
                          <a:pt x="4359140" y="0"/>
                        </a:cubicBezTo>
                        <a:cubicBezTo>
                          <a:pt x="4226258" y="811527"/>
                          <a:pt x="4444091" y="1539790"/>
                          <a:pt x="4359140" y="2468802"/>
                        </a:cubicBezTo>
                        <a:cubicBezTo>
                          <a:pt x="2346418" y="2603402"/>
                          <a:pt x="2119328" y="2311606"/>
                          <a:pt x="0" y="2468802"/>
                        </a:cubicBezTo>
                        <a:cubicBezTo>
                          <a:pt x="-20187" y="1408096"/>
                          <a:pt x="-152480" y="4625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  <p:sp>
        <p:nvSpPr>
          <p:cNvPr id="15" name="Rectangle: Folded Corner 14">
            <a:extLst>
              <a:ext uri="{FF2B5EF4-FFF2-40B4-BE49-F238E27FC236}">
                <a16:creationId xmlns:a16="http://schemas.microsoft.com/office/drawing/2014/main" id="{1777411F-C2A8-BF2C-B67E-07BB74F53686}"/>
              </a:ext>
            </a:extLst>
          </p:cNvPr>
          <p:cNvSpPr/>
          <p:nvPr/>
        </p:nvSpPr>
        <p:spPr>
          <a:xfrm>
            <a:off x="44357" y="5063209"/>
            <a:ext cx="2125734" cy="640047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3C226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Downloadable material </a:t>
            </a:r>
            <a:endParaRPr lang="en-CY" sz="2000" dirty="0">
              <a:solidFill>
                <a:srgbClr val="3C2265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6" name="Rectangle: Folded Corner 15">
            <a:extLst>
              <a:ext uri="{FF2B5EF4-FFF2-40B4-BE49-F238E27FC236}">
                <a16:creationId xmlns:a16="http://schemas.microsoft.com/office/drawing/2014/main" id="{0024DF71-409B-E44D-1146-74AD7A86017F}"/>
              </a:ext>
            </a:extLst>
          </p:cNvPr>
          <p:cNvSpPr/>
          <p:nvPr/>
        </p:nvSpPr>
        <p:spPr>
          <a:xfrm rot="17960897">
            <a:off x="-131568" y="2272460"/>
            <a:ext cx="1491633" cy="60592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3C226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Tracking Progress</a:t>
            </a:r>
            <a:endParaRPr lang="en-CY" sz="2000" dirty="0">
              <a:solidFill>
                <a:srgbClr val="3C2265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7" name="Rectangle: Folded Corner 16">
            <a:extLst>
              <a:ext uri="{FF2B5EF4-FFF2-40B4-BE49-F238E27FC236}">
                <a16:creationId xmlns:a16="http://schemas.microsoft.com/office/drawing/2014/main" id="{68833052-0BD1-9FC2-926E-1ED03374D35B}"/>
              </a:ext>
            </a:extLst>
          </p:cNvPr>
          <p:cNvSpPr/>
          <p:nvPr/>
        </p:nvSpPr>
        <p:spPr>
          <a:xfrm rot="3255662">
            <a:off x="10548045" y="2436294"/>
            <a:ext cx="1708602" cy="647487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3C226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Like / Dislike Buttons</a:t>
            </a:r>
            <a:endParaRPr lang="en-CY" sz="2000" dirty="0">
              <a:solidFill>
                <a:srgbClr val="3C2265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8" name="Rectangle: Folded Corner 17">
            <a:extLst>
              <a:ext uri="{FF2B5EF4-FFF2-40B4-BE49-F238E27FC236}">
                <a16:creationId xmlns:a16="http://schemas.microsoft.com/office/drawing/2014/main" id="{C3E88311-900C-E783-5388-F7AF7B2F3501}"/>
              </a:ext>
            </a:extLst>
          </p:cNvPr>
          <p:cNvSpPr/>
          <p:nvPr/>
        </p:nvSpPr>
        <p:spPr>
          <a:xfrm>
            <a:off x="10092540" y="5044598"/>
            <a:ext cx="2087880" cy="56964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3C226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Comment Function</a:t>
            </a:r>
            <a:endParaRPr lang="en-CY" sz="2000" dirty="0">
              <a:solidFill>
                <a:srgbClr val="3C2265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71857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</a:pPr>
            <a:r>
              <a:rPr lang="en-US" sz="3200" b="0" i="0" u="none" strike="noStrike" dirty="0">
                <a:latin typeface="Arial"/>
                <a:ea typeface="Arial"/>
                <a:cs typeface="Arial"/>
                <a:sym typeface="Arial"/>
              </a:rPr>
              <a:t>IO2 – Dashboard</a:t>
            </a:r>
            <a:br>
              <a:rPr lang="en-US" sz="3200" b="0" i="0" u="none" strike="noStrike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Overview</a:t>
            </a:r>
            <a:r>
              <a:rPr lang="en-US" sz="3200" b="0" i="0" u="none" strike="noStrike" dirty="0">
                <a:latin typeface="Arial"/>
                <a:ea typeface="Arial"/>
                <a:cs typeface="Arial"/>
                <a:sym typeface="Arial"/>
              </a:rPr>
              <a:t>  </a:t>
            </a:r>
            <a:endParaRPr sz="3200" dirty="0"/>
          </a:p>
        </p:txBody>
      </p:sp>
      <p:sp>
        <p:nvSpPr>
          <p:cNvPr id="113" name="Google Shape;113;p2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SzPct val="100000"/>
              <a:buNone/>
            </a:pPr>
            <a:endParaRPr lang="en-US" sz="2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2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7534" y="-676142"/>
            <a:ext cx="3376246" cy="337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EEB21A-2776-657C-FBF3-06E59ED464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60" y="286603"/>
            <a:ext cx="3146174" cy="1369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CD5E66D-D06A-2B6E-5475-CD4599F880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073" y="5703256"/>
            <a:ext cx="2673927" cy="548424"/>
          </a:xfrm>
          <a:prstGeom prst="rect">
            <a:avLst/>
          </a:prstGeom>
        </p:spPr>
      </p:pic>
      <p:sp>
        <p:nvSpPr>
          <p:cNvPr id="5" name="Google Shape;113;p2">
            <a:extLst>
              <a:ext uri="{FF2B5EF4-FFF2-40B4-BE49-F238E27FC236}">
                <a16:creationId xmlns:a16="http://schemas.microsoft.com/office/drawing/2014/main" id="{6C07A2B6-39C3-B4B9-26E8-F0DEEB227537}"/>
              </a:ext>
            </a:extLst>
          </p:cNvPr>
          <p:cNvSpPr txBox="1">
            <a:spLocks/>
          </p:cNvSpPr>
          <p:nvPr/>
        </p:nvSpPr>
        <p:spPr>
          <a:xfrm>
            <a:off x="1615440" y="1766286"/>
            <a:ext cx="10058400" cy="4405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457200">
              <a:lnSpc>
                <a:spcPct val="150000"/>
              </a:lnSpc>
              <a:spcBef>
                <a:spcPts val="0"/>
              </a:spcBef>
              <a:buSzPct val="100000"/>
            </a:pPr>
            <a:endParaRPr lang="en-US" sz="2800" dirty="0">
              <a:latin typeface="Arial"/>
              <a:ea typeface="Arial"/>
              <a:cs typeface="Arial"/>
              <a:sym typeface="Arial"/>
            </a:endParaRPr>
          </a:p>
          <a:p>
            <a:pPr indent="-457200">
              <a:lnSpc>
                <a:spcPct val="150000"/>
              </a:lnSpc>
              <a:spcBef>
                <a:spcPts val="0"/>
              </a:spcBef>
              <a:buSzPct val="100000"/>
            </a:pPr>
            <a:endParaRPr lang="en-US" sz="28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SzPct val="100000"/>
              <a:buFont typeface="Calibri"/>
              <a:buNone/>
            </a:pPr>
            <a:endParaRPr lang="en-US" sz="28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24C05C-24B2-4147-6DE0-29248DFB04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7084" y="1887262"/>
            <a:ext cx="4838825" cy="43189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: Folded Corner 6">
            <a:extLst>
              <a:ext uri="{FF2B5EF4-FFF2-40B4-BE49-F238E27FC236}">
                <a16:creationId xmlns:a16="http://schemas.microsoft.com/office/drawing/2014/main" id="{756F9C77-2647-1151-C17E-3637754E3FCE}"/>
              </a:ext>
            </a:extLst>
          </p:cNvPr>
          <p:cNvSpPr/>
          <p:nvPr/>
        </p:nvSpPr>
        <p:spPr>
          <a:xfrm>
            <a:off x="9037320" y="2338466"/>
            <a:ext cx="2057400" cy="144105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solidFill>
                  <a:srgbClr val="3C226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Dashboard overview  </a:t>
            </a:r>
            <a:endParaRPr lang="en-CY" sz="1700" dirty="0">
              <a:solidFill>
                <a:srgbClr val="3C2265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38096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</a:pPr>
            <a:r>
              <a:rPr lang="en-US" sz="3200" b="0" i="0" u="none" strike="noStrike" dirty="0">
                <a:latin typeface="Arial"/>
                <a:ea typeface="Arial"/>
                <a:cs typeface="Arial"/>
                <a:sym typeface="Arial"/>
              </a:rPr>
              <a:t>IO2 – Digital Certificate</a:t>
            </a:r>
            <a:endParaRPr sz="3200" dirty="0"/>
          </a:p>
        </p:txBody>
      </p:sp>
      <p:pic>
        <p:nvPicPr>
          <p:cNvPr id="114" name="Google Shape;114;p2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7534" y="-676142"/>
            <a:ext cx="3376246" cy="337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EEB21A-2776-657C-FBF3-06E59ED464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60" y="286603"/>
            <a:ext cx="3146174" cy="1369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CD5E66D-D06A-2B6E-5475-CD4599F880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073" y="5703256"/>
            <a:ext cx="2673927" cy="548424"/>
          </a:xfrm>
          <a:prstGeom prst="rect">
            <a:avLst/>
          </a:prstGeom>
        </p:spPr>
      </p:pic>
      <p:sp>
        <p:nvSpPr>
          <p:cNvPr id="7" name="Rectangle: Folded Corner 6">
            <a:extLst>
              <a:ext uri="{FF2B5EF4-FFF2-40B4-BE49-F238E27FC236}">
                <a16:creationId xmlns:a16="http://schemas.microsoft.com/office/drawing/2014/main" id="{756F9C77-2647-1151-C17E-3637754E3FCE}"/>
              </a:ext>
            </a:extLst>
          </p:cNvPr>
          <p:cNvSpPr/>
          <p:nvPr/>
        </p:nvSpPr>
        <p:spPr>
          <a:xfrm>
            <a:off x="8275320" y="2460948"/>
            <a:ext cx="2880360" cy="1973891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solidFill>
                  <a:srgbClr val="3C226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Digital Certificate –</a:t>
            </a:r>
          </a:p>
          <a:p>
            <a:pPr algn="ctr"/>
            <a:r>
              <a:rPr lang="en-US" sz="1700" dirty="0">
                <a:solidFill>
                  <a:srgbClr val="3C226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at least 60% of all final assessment questions</a:t>
            </a:r>
            <a:endParaRPr lang="en-CY" sz="1700" dirty="0">
              <a:solidFill>
                <a:srgbClr val="3C2265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E4C5F6-0EE4-7C3F-B546-F2DEF26A3B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" t="8822" r="9035" b="10079"/>
          <a:stretch/>
        </p:blipFill>
        <p:spPr bwMode="auto">
          <a:xfrm>
            <a:off x="1234440" y="2031395"/>
            <a:ext cx="4892040" cy="349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83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>
            <a:spLocks noGrp="1"/>
          </p:cNvSpPr>
          <p:nvPr>
            <p:ph type="title"/>
          </p:nvPr>
        </p:nvSpPr>
        <p:spPr>
          <a:xfrm>
            <a:off x="1066800" y="233994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</a:pPr>
            <a:r>
              <a:rPr lang="en-US" sz="3200" b="0" i="0" u="none" strike="noStrike" dirty="0">
                <a:latin typeface="Arial"/>
                <a:ea typeface="Arial"/>
                <a:cs typeface="Arial"/>
                <a:sym typeface="Arial"/>
              </a:rPr>
              <a:t>IO2 – Mobile Application</a:t>
            </a:r>
            <a:endParaRPr sz="3200" dirty="0"/>
          </a:p>
        </p:txBody>
      </p:sp>
      <p:pic>
        <p:nvPicPr>
          <p:cNvPr id="114" name="Google Shape;114;p2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7534" y="-676142"/>
            <a:ext cx="3376246" cy="337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CD5E66D-D06A-2B6E-5475-CD4599F880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073" y="5703256"/>
            <a:ext cx="2673927" cy="5484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2052441-E60A-6BC3-B29C-5DD6707278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1066800" y="1816948"/>
            <a:ext cx="2002536" cy="4450080"/>
          </a:xfrm>
          <a:prstGeom prst="rect">
            <a:avLst/>
          </a:prstGeom>
        </p:spPr>
      </p:pic>
      <p:pic>
        <p:nvPicPr>
          <p:cNvPr id="18" name="Picture 17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FC17371E-8F34-6C12-0D0E-B5B638E36D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9333" y="1816948"/>
            <a:ext cx="2002536" cy="4450080"/>
          </a:xfrm>
          <a:prstGeom prst="rect">
            <a:avLst/>
          </a:prstGeom>
        </p:spPr>
      </p:pic>
      <p:sp>
        <p:nvSpPr>
          <p:cNvPr id="19" name="Rectangle: Folded Corner 18">
            <a:extLst>
              <a:ext uri="{FF2B5EF4-FFF2-40B4-BE49-F238E27FC236}">
                <a16:creationId xmlns:a16="http://schemas.microsoft.com/office/drawing/2014/main" id="{2993C17E-B115-0CCC-F402-419B9987EE82}"/>
              </a:ext>
            </a:extLst>
          </p:cNvPr>
          <p:cNvSpPr/>
          <p:nvPr/>
        </p:nvSpPr>
        <p:spPr>
          <a:xfrm>
            <a:off x="9270214" y="2788014"/>
            <a:ext cx="2528264" cy="1413665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solidFill>
                  <a:srgbClr val="3C226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Mobile Application – available on Android devices</a:t>
            </a:r>
            <a:endParaRPr lang="en-CY" sz="1700" dirty="0">
              <a:solidFill>
                <a:srgbClr val="3C2265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9955868-0C1F-02BA-69D0-38B26334A3F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109"/>
          <a:stretch/>
        </p:blipFill>
        <p:spPr>
          <a:xfrm>
            <a:off x="6578318" y="1816948"/>
            <a:ext cx="2247027" cy="420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8255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173</Words>
  <Application>Microsoft Office PowerPoint</Application>
  <PresentationFormat>Widescreen</PresentationFormat>
  <Paragraphs>39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Aharoni</vt:lpstr>
      <vt:lpstr>Arial</vt:lpstr>
      <vt:lpstr>Calibri</vt:lpstr>
      <vt:lpstr>Retrospect</vt:lpstr>
      <vt:lpstr>I02: Interactive Online Learning Environment </vt:lpstr>
      <vt:lpstr>IO2 - Methodology</vt:lpstr>
      <vt:lpstr>IO2 – Learning Platform Overview </vt:lpstr>
      <vt:lpstr>IO2 – Module Overview  </vt:lpstr>
      <vt:lpstr>IO2 – Interactive Tools</vt:lpstr>
      <vt:lpstr>IO2 – Dashboard Overview  </vt:lpstr>
      <vt:lpstr>IO2 – Digital Certificate</vt:lpstr>
      <vt:lpstr>IO2 – Mobile Application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IO2 - Interactive Online Learning Environment</dc:title>
  <dc:creator>eva.papadopoulos@csicy.com</dc:creator>
  <cp:lastModifiedBy>Maria Mina</cp:lastModifiedBy>
  <cp:revision>12</cp:revision>
  <dcterms:created xsi:type="dcterms:W3CDTF">2021-10-13T11:54:46Z</dcterms:created>
  <dcterms:modified xsi:type="dcterms:W3CDTF">2022-12-20T06:35:09Z</dcterms:modified>
</cp:coreProperties>
</file>